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0" r:id="rId2"/>
    <p:sldId id="267" r:id="rId3"/>
    <p:sldId id="289" r:id="rId4"/>
    <p:sldId id="291" r:id="rId5"/>
    <p:sldId id="271" r:id="rId6"/>
    <p:sldId id="272" r:id="rId7"/>
    <p:sldId id="278" r:id="rId8"/>
    <p:sldId id="274" r:id="rId9"/>
    <p:sldId id="281" r:id="rId10"/>
    <p:sldId id="277" r:id="rId11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82139" autoAdjust="0"/>
  </p:normalViewPr>
  <p:slideViewPr>
    <p:cSldViewPr>
      <p:cViewPr varScale="1">
        <p:scale>
          <a:sx n="95" d="100"/>
          <a:sy n="95" d="100"/>
        </p:scale>
        <p:origin x="20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14BBB-6F49-4B8A-ABA8-305216B4C8C8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40C3F-5A01-476F-8DA4-88DC2D3AE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9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0C3F-5A01-476F-8DA4-88DC2D3AE40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557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584A6-95C6-47C9-A286-88A3E8AAAD2E}" type="slidenum">
              <a:rPr lang="ja-JP" altLang="en-US" smtClean="0">
                <a:solidFill>
                  <a:prstClr val="black"/>
                </a:solidFill>
              </a:rPr>
              <a:pPr/>
              <a:t>10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31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584A6-95C6-47C9-A286-88A3E8AAAD2E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31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584A6-95C6-47C9-A286-88A3E8AAAD2E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31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584A6-95C6-47C9-A286-88A3E8AAAD2E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31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584A6-95C6-47C9-A286-88A3E8AAAD2E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31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584A6-95C6-47C9-A286-88A3E8AAAD2E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31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584A6-95C6-47C9-A286-88A3E8AAAD2E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31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584A6-95C6-47C9-A286-88A3E8AAAD2E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31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584A6-95C6-47C9-A286-88A3E8AAAD2E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3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FF733-F664-4DBB-A98E-0D2E5303F5C9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47302-EA52-45E4-A724-DB13750220FC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8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2DEB-3AC5-4FC8-B529-12AE409C5811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936D-C4C0-4842-8AEB-8D608FF2388A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0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9D16D-4CFE-4F22-A2F2-E6E01FD2E592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5B31B-19BA-49F6-8634-F92A0AAC23D3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6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96F451-CA32-4813-9F7E-DB789DE86981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E84C67-88FC-493F-924F-11ED4114F67F}" type="slidenum">
              <a:rPr lang="en-C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5031-EF54-4E34-8B17-FBC8622B578F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0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5B4B-811B-4B53-AF09-67A2CA7E5260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38BCF-0901-4A50-8180-2AEF13476530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0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FA2E8-4740-4603-A068-C6EA0A2F1DB9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6278C-C388-4CB3-99A3-FB0B58083CC1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4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3056-B7AA-41EC-B5D2-6AFE0DBFD34B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D65B3-8977-49AE-BB4C-265C1CE13179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8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FF8F-B341-4F36-9C6B-FBF357274959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DD23-FE1F-45FD-9ABA-4409A969D000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3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D53C-1E35-411E-9C4C-7965000F6562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A14D-D3B8-4E63-8C1B-B4FB9A3714E7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3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6359-2867-4E20-9C18-BC862486BF9A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6A391-C9CB-4709-8A2A-ACC0FAC0CCC8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46903-FD9F-4A6D-876F-32A55900983D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DCE3-2944-4D8E-9BE8-0093506F3D78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7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  <a:endParaRPr lang="en-CA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741BCA-D506-496E-BB21-078AFEF3989A}" type="datetime1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2019-09-03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CA">
                <a:solidFill>
                  <a:prstClr val="black">
                    <a:tint val="75000"/>
                  </a:prstClr>
                </a:solidFill>
              </a:rPr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677E5E-EAAC-4F32-B573-7F40B5C462F2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" y="5684569"/>
            <a:ext cx="8746225" cy="11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200" y="863319"/>
            <a:ext cx="7605056" cy="457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97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1125538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222222"/>
                </a:solidFill>
                <a:latin typeface="Arial"/>
              </a:rPr>
              <a:t>The APTLD Update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1080" y="5301207"/>
            <a:ext cx="45719" cy="8249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 presentation for </a:t>
            </a:r>
            <a:r>
              <a:rPr lang="en-US" dirty="0" err="1"/>
              <a:t>th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65031-EF54-4E34-8B17-FBC8622B57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89968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 presentation for the 2019 </a:t>
            </a:r>
            <a:r>
              <a:rPr lang="en-US" sz="3200" b="1" dirty="0" smtClean="0"/>
              <a:t>AP * Retreat</a:t>
            </a:r>
          </a:p>
          <a:p>
            <a:r>
              <a:rPr lang="en-US" sz="3200" b="1" dirty="0" smtClean="0"/>
              <a:t>Chiang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M</a:t>
            </a:r>
            <a:r>
              <a:rPr lang="en-US" sz="3200" b="1" dirty="0" smtClean="0"/>
              <a:t>ai, Thailand</a:t>
            </a:r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73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49805" cy="1125538"/>
          </a:xfrm>
        </p:spPr>
        <p:txBody>
          <a:bodyPr/>
          <a:lstStyle/>
          <a:p>
            <a:pPr algn="l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24744"/>
            <a:ext cx="9127679" cy="4608512"/>
          </a:xfrm>
        </p:spPr>
        <p:txBody>
          <a:bodyPr/>
          <a:lstStyle/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Thank you!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hotta@jprs.co.jp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65031-EF54-4E34-8B17-FBC8622B57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49805" cy="1125538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APTLD at a Glance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24744"/>
            <a:ext cx="9127679" cy="46085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Now the biggest RO </a:t>
            </a:r>
            <a:r>
              <a:rPr lang="en-US" altLang="ja-JP" sz="2400" dirty="0" smtClean="0">
                <a:solidFill>
                  <a:schemeClr val="tx1"/>
                </a:solidFill>
              </a:rPr>
              <a:t>(Regional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Organization)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 all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Strong presence across all its sub-regions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Focus on knowledge exchange and capacity building </a:t>
            </a:r>
          </a:p>
          <a:p>
            <a:r>
              <a:rPr lang="en-US" dirty="0">
                <a:solidFill>
                  <a:schemeClr val="tx1"/>
                </a:solidFill>
              </a:rPr>
              <a:t>Leading role in promoting I* community’s concerted efforts (as shown at APTLD75/ME DNS </a:t>
            </a:r>
            <a:r>
              <a:rPr lang="en-US" dirty="0" smtClean="0">
                <a:solidFill>
                  <a:schemeClr val="tx1"/>
                </a:solidFill>
              </a:rPr>
              <a:t>Forum in Dubai)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65031-EF54-4E34-8B17-FBC8622B57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8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49805" cy="1125538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APTLD: Continued </a:t>
            </a:r>
            <a:r>
              <a:rPr lang="en-US" sz="3600" dirty="0" smtClean="0">
                <a:solidFill>
                  <a:schemeClr val="tx1"/>
                </a:solidFill>
              </a:rPr>
              <a:t>Expansion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24744"/>
            <a:ext cx="9127679" cy="46085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 new members joined in 2019 (.BD and .PW)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Bangladesh, Palau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Outreach to prospective members (.BN, .KW, .BH, .KH, .MV are on the radar screen)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Brunei, Kuwait</a:t>
            </a:r>
            <a:r>
              <a:rPr lang="en-US" dirty="0">
                <a:solidFill>
                  <a:schemeClr val="tx1"/>
                </a:solidFill>
              </a:rPr>
              <a:t>, Bahrain, Cambodia, Maldives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Excellence in operation and services delivery are the best marketing vehicle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65031-EF54-4E34-8B17-FBC8622B57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8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49805" cy="1125538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Major Developments to Stay on Track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24744"/>
            <a:ext cx="9127679" cy="46085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StratPlan</a:t>
            </a:r>
            <a:r>
              <a:rPr lang="en-US" dirty="0" smtClean="0">
                <a:solidFill>
                  <a:schemeClr val="tx1"/>
                </a:solidFill>
              </a:rPr>
              <a:t> for 2019-2021 adopted</a:t>
            </a:r>
          </a:p>
          <a:p>
            <a:r>
              <a:rPr lang="en-US" dirty="0">
                <a:solidFill>
                  <a:schemeClr val="tx1"/>
                </a:solidFill>
              </a:rPr>
              <a:t>Accountability and Transparency Framework WG to </a:t>
            </a:r>
            <a:r>
              <a:rPr lang="en-US" dirty="0" err="1">
                <a:solidFill>
                  <a:schemeClr val="tx1"/>
                </a:solidFill>
              </a:rPr>
              <a:t>kickstart</a:t>
            </a:r>
            <a:r>
              <a:rPr lang="en-US" dirty="0">
                <a:solidFill>
                  <a:schemeClr val="tx1"/>
                </a:solidFill>
              </a:rPr>
              <a:t> operation soon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new stats website launched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new APTLD Papers series launched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#1 Re-delegation </a:t>
            </a:r>
            <a:r>
              <a:rPr lang="en-US" dirty="0">
                <a:solidFill>
                  <a:schemeClr val="tx1"/>
                </a:solidFill>
              </a:rPr>
              <a:t>of .VU: An Experience from the Southern Pacific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65031-EF54-4E34-8B17-FBC8622B57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9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49805" cy="1125538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Contribution to Major </a:t>
            </a:r>
            <a:r>
              <a:rPr lang="en-US" sz="3600" dirty="0" err="1" smtClean="0">
                <a:solidFill>
                  <a:schemeClr val="tx1"/>
                </a:solidFill>
              </a:rPr>
              <a:t>Fora</a:t>
            </a:r>
            <a:r>
              <a:rPr lang="en-US" sz="3600" dirty="0">
                <a:solidFill>
                  <a:schemeClr val="tx1"/>
                </a:solidFill>
              </a:rPr>
              <a:t>, Collaboration with I* Orgs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24744"/>
            <a:ext cx="9127679" cy="4608512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 leading </a:t>
            </a:r>
            <a:r>
              <a:rPr lang="en-US" sz="2800" dirty="0">
                <a:solidFill>
                  <a:schemeClr val="tx1"/>
                </a:solidFill>
              </a:rPr>
              <a:t>role in the ROs </a:t>
            </a:r>
            <a:r>
              <a:rPr lang="en-US" sz="2800" dirty="0" smtClean="0">
                <a:solidFill>
                  <a:schemeClr val="tx1"/>
                </a:solidFill>
              </a:rPr>
              <a:t>community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advocating </a:t>
            </a:r>
            <a:r>
              <a:rPr lang="en-US" sz="2800" dirty="0">
                <a:solidFill>
                  <a:schemeClr val="tx1"/>
                </a:solidFill>
              </a:rPr>
              <a:t>the ccTLD community’s </a:t>
            </a:r>
            <a:r>
              <a:rPr lang="en-US" sz="2800" dirty="0" smtClean="0">
                <a:solidFill>
                  <a:schemeClr val="tx1"/>
                </a:solidFill>
              </a:rPr>
              <a:t>interests in Statements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</a:rPr>
              <a:t>Sharing best practices with AFTLD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Taking </a:t>
            </a:r>
            <a:r>
              <a:rPr lang="en-US" sz="2800" dirty="0">
                <a:solidFill>
                  <a:schemeClr val="tx1"/>
                </a:solidFill>
              </a:rPr>
              <a:t>a lead in some joint </a:t>
            </a:r>
            <a:r>
              <a:rPr lang="en-US" sz="2800" dirty="0" smtClean="0">
                <a:solidFill>
                  <a:schemeClr val="tx1"/>
                </a:solidFill>
              </a:rPr>
              <a:t>initiatives (bringing ICANN and RIPE NCC to Dubai for a unique joint event)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Opening new </a:t>
            </a:r>
            <a:r>
              <a:rPr lang="en-US" sz="2800" dirty="0" smtClean="0">
                <a:solidFill>
                  <a:schemeClr val="tx1"/>
                </a:solidFill>
              </a:rPr>
              <a:t>sub-regions for the global community (strong in the Central Asia)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65031-EF54-4E34-8B17-FBC8622B57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49805" cy="1125538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Capacity </a:t>
            </a:r>
            <a:r>
              <a:rPr lang="en-US" sz="3600" dirty="0" smtClean="0">
                <a:solidFill>
                  <a:schemeClr val="tx1"/>
                </a:solidFill>
              </a:rPr>
              <a:t>Building for Members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24744"/>
            <a:ext cx="9127679" cy="4608512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65031-EF54-4E34-8B17-FBC8622B57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68760"/>
            <a:ext cx="9144000" cy="568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Fellowships (6 categories)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ICANN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APTLD</a:t>
            </a:r>
            <a:endParaRPr lang="en-US" sz="2000" dirty="0"/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err="1"/>
              <a:t>Subregional</a:t>
            </a:r>
            <a:r>
              <a:rPr lang="en-US" sz="2000" dirty="0"/>
              <a:t> Workshop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IETF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APIGA</a:t>
            </a:r>
            <a:endParaRPr lang="en-US" sz="2000" dirty="0"/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err="1"/>
              <a:t>EuroSSIG</a:t>
            </a:r>
            <a:endParaRPr lang="en-US" sz="2000" dirty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/>
              <a:t>New </a:t>
            </a:r>
            <a:r>
              <a:rPr lang="en-US" sz="3200" dirty="0" smtClean="0"/>
              <a:t>formats: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- </a:t>
            </a:r>
            <a:r>
              <a:rPr lang="en-US" sz="3200" dirty="0"/>
              <a:t>Targeted technical assistance and </a:t>
            </a:r>
            <a:r>
              <a:rPr lang="en-US" sz="3200" dirty="0" smtClean="0"/>
              <a:t>consultancy and coaching by an expert team (.IQ, .OM, .AF-.UZ)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smtClean="0"/>
              <a:t>- Strategic consultancy (for .MV, a non-member)</a:t>
            </a:r>
            <a:endParaRPr lang="en-US" sz="3200" dirty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Webinars	</a:t>
            </a:r>
            <a:r>
              <a:rPr lang="en-US" sz="2000" dirty="0" smtClean="0"/>
              <a:t>e.g., on UDRP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endParaRPr lang="en-US" sz="3200" dirty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3365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49805" cy="1125538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APTLD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24744"/>
            <a:ext cx="9127679" cy="4608512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65031-EF54-4E34-8B17-FBC8622B57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68760"/>
            <a:ext cx="9144000" cy="538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5000"/>
              </a:lnSpc>
              <a:buFont typeface="Arial" pitchFamily="34" charset="0"/>
              <a:buChar char="•"/>
            </a:pPr>
            <a:r>
              <a:rPr lang="en-US" sz="3200" dirty="0" smtClean="0"/>
              <a:t>Good turnout</a:t>
            </a:r>
          </a:p>
          <a:p>
            <a:pPr marL="742950" lvl="1" indent="-285750">
              <a:lnSpc>
                <a:spcPct val="95000"/>
              </a:lnSpc>
              <a:buFont typeface="Arial" pitchFamily="34" charset="0"/>
              <a:buChar char="•"/>
            </a:pPr>
            <a:r>
              <a:rPr lang="en-US" sz="2800" dirty="0" smtClean="0"/>
              <a:t>e.g.APTLD76 in </a:t>
            </a:r>
            <a:r>
              <a:rPr lang="en-US" sz="2800" dirty="0" smtClean="0"/>
              <a:t>Malaysia –</a:t>
            </a:r>
            <a:r>
              <a:rPr lang="ja-JP" altLang="en-US" sz="2800" dirty="0" smtClean="0"/>
              <a:t> </a:t>
            </a:r>
            <a:r>
              <a:rPr lang="en-US" altLang="ja-JP" sz="2800" smtClean="0"/>
              <a:t>well over </a:t>
            </a:r>
            <a:r>
              <a:rPr lang="en-US" sz="2800" dirty="0" smtClean="0"/>
              <a:t>100 </a:t>
            </a:r>
            <a:r>
              <a:rPr lang="en-US" sz="2800" dirty="0" err="1" smtClean="0"/>
              <a:t>pax</a:t>
            </a:r>
            <a:endParaRPr lang="en-US" sz="2800" dirty="0"/>
          </a:p>
          <a:p>
            <a:pPr marL="285750" indent="-285750">
              <a:lnSpc>
                <a:spcPct val="95000"/>
              </a:lnSpc>
              <a:buFont typeface="Arial" pitchFamily="34" charset="0"/>
              <a:buChar char="•"/>
            </a:pPr>
            <a:r>
              <a:rPr lang="en-US" sz="3200" dirty="0" smtClean="0"/>
              <a:t>2 day trainings a hallmark</a:t>
            </a:r>
          </a:p>
          <a:p>
            <a:pPr marL="742950" lvl="1" indent="-285750">
              <a:lnSpc>
                <a:spcPct val="95000"/>
              </a:lnSpc>
              <a:buFont typeface="Arial" pitchFamily="34" charset="0"/>
              <a:buChar char="•"/>
            </a:pPr>
            <a:r>
              <a:rPr lang="en-US" sz="2400" dirty="0" smtClean="0"/>
              <a:t>DNSSEC </a:t>
            </a:r>
            <a:r>
              <a:rPr lang="en-US" altLang="ja-JP" sz="2400" dirty="0" smtClean="0"/>
              <a:t>&amp;</a:t>
            </a:r>
            <a:r>
              <a:rPr lang="ja-JP" altLang="en-US" sz="2400" dirty="0" smtClean="0"/>
              <a:t> </a:t>
            </a:r>
            <a:r>
              <a:rPr lang="en-US" sz="2400" dirty="0" err="1" smtClean="0"/>
              <a:t>Blockchain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trainings prior to APTD76</a:t>
            </a:r>
            <a:endParaRPr lang="en-US" sz="2400" dirty="0"/>
          </a:p>
          <a:p>
            <a:pPr marL="285750" indent="-285750">
              <a:lnSpc>
                <a:spcPct val="95000"/>
              </a:lnSpc>
              <a:buFont typeface="Arial" pitchFamily="34" charset="0"/>
              <a:buChar char="•"/>
            </a:pPr>
            <a:r>
              <a:rPr lang="en-US" sz="3200" dirty="0"/>
              <a:t>2-track mode </a:t>
            </a:r>
            <a:r>
              <a:rPr lang="en-US" sz="3200" dirty="0" smtClean="0"/>
              <a:t>sustained, bringing more techies</a:t>
            </a:r>
            <a:endParaRPr lang="en-US" sz="3200" dirty="0"/>
          </a:p>
          <a:p>
            <a:pPr marL="285750" indent="-285750">
              <a:lnSpc>
                <a:spcPct val="95000"/>
              </a:lnSpc>
              <a:buFont typeface="Arial" pitchFamily="34" charset="0"/>
              <a:buChar char="•"/>
            </a:pPr>
            <a:r>
              <a:rPr lang="en-US" sz="3200" dirty="0"/>
              <a:t>New topics </a:t>
            </a:r>
            <a:r>
              <a:rPr lang="en-US" sz="3200" dirty="0" smtClean="0"/>
              <a:t>addressed</a:t>
            </a:r>
            <a:endParaRPr lang="en-US" sz="3200" dirty="0"/>
          </a:p>
          <a:p>
            <a:pPr marL="285750" indent="-285750">
              <a:lnSpc>
                <a:spcPct val="95000"/>
              </a:lnSpc>
              <a:buFont typeface="Arial" pitchFamily="34" charset="0"/>
              <a:buChar char="•"/>
            </a:pPr>
            <a:r>
              <a:rPr lang="en-US" sz="3200" dirty="0"/>
              <a:t>External experts happy to contribute</a:t>
            </a:r>
          </a:p>
          <a:p>
            <a:pPr marL="285750" indent="-285750">
              <a:lnSpc>
                <a:spcPct val="95000"/>
              </a:lnSpc>
              <a:buFont typeface="Arial" pitchFamily="34" charset="0"/>
              <a:buChar char="•"/>
            </a:pPr>
            <a:r>
              <a:rPr lang="en-US" sz="3200" dirty="0" smtClean="0"/>
              <a:t>Long-term planning (through APTLD80 in Sep 2021)</a:t>
            </a:r>
            <a:endParaRPr lang="en-US" sz="3200" dirty="0"/>
          </a:p>
          <a:p>
            <a:pPr marL="285750" indent="-285750">
              <a:lnSpc>
                <a:spcPct val="95000"/>
              </a:lnSpc>
              <a:buFont typeface="Arial" pitchFamily="34" charset="0"/>
              <a:buChar char="•"/>
            </a:pPr>
            <a:r>
              <a:rPr lang="en-US" sz="3200" dirty="0"/>
              <a:t>Networking events popular and a good marketing tool</a:t>
            </a:r>
          </a:p>
          <a:p>
            <a:pPr marL="285750" indent="-285750">
              <a:lnSpc>
                <a:spcPct val="95000"/>
              </a:lnSpc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95000"/>
              </a:lnSpc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95000"/>
              </a:lnSpc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5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49805" cy="1125538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Communication and O</a:t>
            </a:r>
            <a:r>
              <a:rPr lang="en-US" sz="3600" dirty="0" smtClean="0">
                <a:solidFill>
                  <a:schemeClr val="tx1"/>
                </a:solidFill>
              </a:rPr>
              <a:t>utreach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24744"/>
            <a:ext cx="9127679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Website </a:t>
            </a:r>
            <a:r>
              <a:rPr lang="en-US" sz="3600" dirty="0">
                <a:solidFill>
                  <a:schemeClr val="tx1"/>
                </a:solidFill>
              </a:rPr>
              <a:t>is up and </a:t>
            </a:r>
            <a:r>
              <a:rPr lang="en-US" sz="3600" dirty="0" smtClean="0">
                <a:solidFill>
                  <a:schemeClr val="tx1"/>
                </a:solidFill>
              </a:rPr>
              <a:t>running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Stats website is there</a:t>
            </a:r>
            <a:endParaRPr lang="en-US" sz="3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Archives restored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</a:rPr>
              <a:t>Social media updates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Surveys </a:t>
            </a:r>
            <a:r>
              <a:rPr lang="en-US" sz="3600" dirty="0">
                <a:solidFill>
                  <a:schemeClr val="tx1"/>
                </a:solidFill>
              </a:rPr>
              <a:t>and Doodle polls to alert/mobilize </a:t>
            </a:r>
            <a:r>
              <a:rPr lang="en-US" sz="3600" dirty="0" smtClean="0">
                <a:solidFill>
                  <a:schemeClr val="tx1"/>
                </a:solidFill>
              </a:rPr>
              <a:t>community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Join APTLD! annual campaign in the fall </a:t>
            </a:r>
            <a:endParaRPr lang="en-US" sz="3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6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65031-EF54-4E34-8B17-FBC8622B57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049805" cy="1125538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Member Satisfaction </a:t>
            </a:r>
            <a:r>
              <a:rPr lang="en-US" sz="3600" dirty="0" smtClean="0">
                <a:solidFill>
                  <a:schemeClr val="tx1"/>
                </a:solidFill>
              </a:rPr>
              <a:t>Measured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65031-EF54-4E34-8B17-FBC8622B578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9A69FAA-DEC1-4AEB-B7FE-93AE12788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942" y="2108101"/>
            <a:ext cx="3503917" cy="31782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40D1D34-DD7D-4A5E-86B1-56FB5A9ECADA}"/>
              </a:ext>
            </a:extLst>
          </p:cNvPr>
          <p:cNvSpPr txBox="1"/>
          <p:nvPr/>
        </p:nvSpPr>
        <p:spPr>
          <a:xfrm>
            <a:off x="-3299" y="15716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Overall value of APTLD membership high and increasing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742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413</Words>
  <Application>Microsoft Office PowerPoint</Application>
  <PresentationFormat>画面に合わせる (4:3)</PresentationFormat>
  <Paragraphs>140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2_Office Theme</vt:lpstr>
      <vt:lpstr>The APTLD Update</vt:lpstr>
      <vt:lpstr>APTLD at a Glance</vt:lpstr>
      <vt:lpstr>APTLD: Continued Expansion</vt:lpstr>
      <vt:lpstr>Major Developments to Stay on Track</vt:lpstr>
      <vt:lpstr>Contribution to Major Fora, Collaboration with I* Orgs</vt:lpstr>
      <vt:lpstr>Capacity Building for Members</vt:lpstr>
      <vt:lpstr>APTLD Meetings</vt:lpstr>
      <vt:lpstr>Communication and Outreach</vt:lpstr>
      <vt:lpstr>Member Satisfaction Measured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Security: Russia’s Paradox</dc:title>
  <dc:creator>Leonid</dc:creator>
  <cp:lastModifiedBy>hotta</cp:lastModifiedBy>
  <cp:revision>78</cp:revision>
  <cp:lastPrinted>2019-09-03T04:00:02Z</cp:lastPrinted>
  <dcterms:created xsi:type="dcterms:W3CDTF">2012-03-13T23:10:37Z</dcterms:created>
  <dcterms:modified xsi:type="dcterms:W3CDTF">2019-09-03T11:42:32Z</dcterms:modified>
</cp:coreProperties>
</file>